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89" r:id="rId7"/>
    <p:sldId id="290" r:id="rId8"/>
    <p:sldId id="291" r:id="rId9"/>
    <p:sldId id="292" r:id="rId10"/>
    <p:sldId id="272" r:id="rId11"/>
    <p:sldId id="273" r:id="rId12"/>
    <p:sldId id="274" r:id="rId13"/>
    <p:sldId id="295" r:id="rId14"/>
    <p:sldId id="294" r:id="rId15"/>
    <p:sldId id="275" r:id="rId16"/>
    <p:sldId id="269" r:id="rId17"/>
    <p:sldId id="279" r:id="rId18"/>
    <p:sldId id="261" r:id="rId19"/>
    <p:sldId id="268" r:id="rId20"/>
    <p:sldId id="285" r:id="rId21"/>
    <p:sldId id="286" r:id="rId22"/>
    <p:sldId id="287" r:id="rId23"/>
    <p:sldId id="288" r:id="rId24"/>
    <p:sldId id="280" r:id="rId25"/>
    <p:sldId id="281" r:id="rId26"/>
    <p:sldId id="262" r:id="rId27"/>
    <p:sldId id="283" r:id="rId28"/>
    <p:sldId id="284" r:id="rId29"/>
    <p:sldId id="277" r:id="rId30"/>
    <p:sldId id="263" r:id="rId31"/>
    <p:sldId id="270" r:id="rId32"/>
    <p:sldId id="264" r:id="rId33"/>
    <p:sldId id="265" r:id="rId34"/>
    <p:sldId id="267" r:id="rId35"/>
    <p:sldId id="2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20</c:v>
                </c:pt>
                <c:pt idx="2">
                  <c:v>35</c:v>
                </c:pt>
                <c:pt idx="3">
                  <c:v>65</c:v>
                </c:pt>
                <c:pt idx="4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057536"/>
        <c:axId val="107059072"/>
      </c:barChart>
      <c:catAx>
        <c:axId val="10705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59072"/>
        <c:crosses val="autoZero"/>
        <c:auto val="1"/>
        <c:lblAlgn val="ctr"/>
        <c:lblOffset val="100"/>
        <c:noMultiLvlLbl val="0"/>
      </c:catAx>
      <c:valAx>
        <c:axId val="10705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A8510-1275-4B13-898C-77B328133E0D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0D3-FD62-48E1-8A14-EF5D8952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0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9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90D3-FD62-48E1-8A14-EF5D895292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4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2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5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B0D8B0-49FB-45B7-BCDF-84589C8D78EF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653CDF-2191-4EE7-B92B-56F99D74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Visio_Drawing2.vsdx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Visio_2003-2010_Drawing1.vsd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Visio_Drawing3.vsdx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Visio_Drawing1.vsd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A2D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70587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Critical Design Review</a:t>
            </a:r>
          </a:p>
          <a:p>
            <a:r>
              <a:rPr lang="en-US" dirty="0" smtClean="0"/>
              <a:t>Group #09</a:t>
            </a:r>
          </a:p>
          <a:p>
            <a:r>
              <a:rPr lang="en-US" dirty="0" smtClean="0"/>
              <a:t>Kristen Berman</a:t>
            </a:r>
          </a:p>
          <a:p>
            <a:r>
              <a:rPr lang="en-US" dirty="0" smtClean="0"/>
              <a:t>Joseph Nichols</a:t>
            </a:r>
          </a:p>
          <a:p>
            <a:r>
              <a:rPr lang="en-US" dirty="0" smtClean="0"/>
              <a:t>Cassandra Todd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Zellars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Analog Controls</a:t>
            </a:r>
            <a:endParaRPr lang="en-US" dirty="0"/>
          </a:p>
        </p:txBody>
      </p:sp>
      <p:pic>
        <p:nvPicPr>
          <p:cNvPr id="4" name="Picture 3" descr="16mm Illuminated Pushbutton - Red Latching On/Off Swit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10" y="1892616"/>
            <a:ext cx="2668905" cy="205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Georgetown PowerPlant Museum gauges 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98" y="1752599"/>
            <a:ext cx="3114675" cy="233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img.diytrade.com/cdimg/780467/6695718/0/1219293721/Rotary_Switch_LW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28" y="1752599"/>
            <a:ext cx="219275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ackedgadgets.com/wp-content/2/russian_nuclear_power_plant_control_room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15" y="4088128"/>
            <a:ext cx="4161388" cy="27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Analog Controls</a:t>
            </a:r>
            <a:endParaRPr lang="en-US" dirty="0"/>
          </a:p>
        </p:txBody>
      </p:sp>
      <p:pic>
        <p:nvPicPr>
          <p:cNvPr id="4" name="Picture 3" descr="16mm Illuminated Pushbutton - Red Latching On/Off Swit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10" y="1892616"/>
            <a:ext cx="2668905" cy="205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img.diytrade.com/cdimg/780467/6695718/0/1219293721/Rotary_Switch_LW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28" y="1752599"/>
            <a:ext cx="219275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9617" y="4189363"/>
            <a:ext cx="9233405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26 Push Buttons have been purchased in both Red and Green </a:t>
            </a:r>
            <a:r>
              <a:rPr lang="en-US" sz="2400" dirty="0" smtClean="0"/>
              <a:t>colors and 25 </a:t>
            </a:r>
            <a:r>
              <a:rPr lang="en-US" sz="2400" dirty="0"/>
              <a:t>Rotary Switches have been </a:t>
            </a:r>
            <a:r>
              <a:rPr lang="en-US" sz="2400" dirty="0" smtClean="0"/>
              <a:t>purchased</a:t>
            </a:r>
            <a:endParaRPr lang="en-US" sz="2400" dirty="0"/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These items will be connected directly to the Master MCU and main PCB </a:t>
            </a:r>
            <a:r>
              <a:rPr lang="en-US" sz="2400" dirty="0" smtClean="0"/>
              <a:t>board</a:t>
            </a:r>
            <a:endParaRPr lang="en-US" sz="2400" dirty="0"/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Due to their purely analog nature, they require status LED’s to indicate connectivity to the Soft Panel</a:t>
            </a:r>
          </a:p>
        </p:txBody>
      </p:sp>
    </p:spTree>
    <p:extLst>
      <p:ext uri="{BB962C8B-B14F-4D97-AF65-F5344CB8AC3E}">
        <p14:creationId xmlns:p14="http://schemas.microsoft.com/office/powerpoint/2010/main" val="17515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Analog Controls</a:t>
            </a:r>
            <a:endParaRPr lang="en-US" dirty="0"/>
          </a:p>
        </p:txBody>
      </p:sp>
      <p:pic>
        <p:nvPicPr>
          <p:cNvPr id="5" name="Picture 4" descr="File:Georgetown PowerPlant Museum gauges 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98" y="1752599"/>
            <a:ext cx="3114675" cy="233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752550" y="4403580"/>
            <a:ext cx="2833370" cy="235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4310" y="1537855"/>
            <a:ext cx="698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Gauge Design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74" y="2521365"/>
            <a:ext cx="4429125" cy="353377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5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Gauge Design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31" y="2230581"/>
            <a:ext cx="4646301" cy="3993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0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 Job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718" y="2753590"/>
            <a:ext cx="3221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Custom needle design via </a:t>
            </a:r>
            <a:r>
              <a:rPr lang="en-US" dirty="0" err="1" smtClean="0"/>
              <a:t>SolidWorks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24 needles to be printed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Material cost at $0.35 / cm</a:t>
            </a:r>
            <a:r>
              <a:rPr lang="en-US" baseline="30000" dirty="0" smtClean="0"/>
              <a:t>3 </a:t>
            </a:r>
          </a:p>
          <a:p>
            <a:r>
              <a:rPr lang="en-US" dirty="0" smtClean="0"/>
              <a:t>	≈ $5.09</a:t>
            </a:r>
            <a:endParaRPr lang="en-US" baseline="30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2" y="2088572"/>
            <a:ext cx="3370119" cy="449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52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Analog Controls</a:t>
            </a:r>
            <a:endParaRPr lang="en-US" dirty="0"/>
          </a:p>
        </p:txBody>
      </p:sp>
      <p:pic>
        <p:nvPicPr>
          <p:cNvPr id="6148" name="Picture 4" descr="http://hackedgadgets.com/wp-content/2/russian_nuclear_power_plant_control_room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15" y="4088128"/>
            <a:ext cx="4161388" cy="27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3124201"/>
          </a:xfrm>
        </p:spPr>
        <p:txBody>
          <a:bodyPr/>
          <a:lstStyle/>
          <a:p>
            <a:r>
              <a:rPr lang="en-US" dirty="0" smtClean="0"/>
              <a:t>LED Box Design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1" y="0"/>
            <a:ext cx="10018713" cy="1752599"/>
          </a:xfrm>
        </p:spPr>
        <p:txBody>
          <a:bodyPr/>
          <a:lstStyle/>
          <a:p>
            <a:r>
              <a:rPr lang="en-US" dirty="0" smtClean="0"/>
              <a:t>Hardware Block Diagram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3069"/>
              </p:ext>
            </p:extLst>
          </p:nvPr>
        </p:nvGraphicFramePr>
        <p:xfrm>
          <a:off x="3200400" y="1995054"/>
          <a:ext cx="8229599" cy="381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5" imgW="6686365" imgH="3105314" progId="Visio.Drawing.15">
                  <p:embed/>
                </p:oleObj>
              </mc:Choice>
              <mc:Fallback>
                <p:oleObj r:id="rId5" imgW="6686365" imgH="310531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95054"/>
                        <a:ext cx="8229599" cy="381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3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Power Circuit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990836"/>
              </p:ext>
            </p:extLst>
          </p:nvPr>
        </p:nvGraphicFramePr>
        <p:xfrm>
          <a:off x="3505243" y="4806996"/>
          <a:ext cx="5623560" cy="84124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27020"/>
                <a:gridCol w="279654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Design Requirements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Solution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Plug and play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Take power directly from wall outlet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Operating Voltages 3-5VDC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AC-DC  buck boost converter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Isolated source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Chopper circuit and feedback controller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35482" y="3023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18386"/>
              </p:ext>
            </p:extLst>
          </p:nvPr>
        </p:nvGraphicFramePr>
        <p:xfrm>
          <a:off x="2426281" y="2021031"/>
          <a:ext cx="8134767" cy="200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5" imgW="6399000" imgH="1575669" progId="Visio.Drawing.11">
                  <p:embed/>
                </p:oleObj>
              </mc:Choice>
              <mc:Fallback>
                <p:oleObj r:id="rId5" imgW="6399000" imgH="157566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281" y="2021031"/>
                        <a:ext cx="8134767" cy="2005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5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Printed Circuit Board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5105401"/>
          </a:xfrm>
        </p:spPr>
        <p:txBody>
          <a:bodyPr>
            <a:normAutofit/>
          </a:bodyPr>
          <a:lstStyle/>
          <a:p>
            <a:r>
              <a:rPr lang="en-US" dirty="0" smtClean="0"/>
              <a:t>Each subsystem will be placed onto its own PCB</a:t>
            </a:r>
          </a:p>
          <a:p>
            <a:r>
              <a:rPr lang="en-US" dirty="0" smtClean="0"/>
              <a:t>3 boards in total will be designed</a:t>
            </a:r>
          </a:p>
          <a:p>
            <a:pPr lvl="1"/>
            <a:r>
              <a:rPr lang="en-US" dirty="0" smtClean="0"/>
              <a:t>Master MCU, power circuit, rotary switches and push buttons</a:t>
            </a:r>
          </a:p>
          <a:p>
            <a:pPr lvl="1"/>
            <a:r>
              <a:rPr lang="en-US" dirty="0" smtClean="0"/>
              <a:t>Gauges subsystem</a:t>
            </a:r>
          </a:p>
          <a:p>
            <a:pPr lvl="1"/>
            <a:r>
              <a:rPr lang="en-US" dirty="0" smtClean="0"/>
              <a:t>LED subsystem</a:t>
            </a:r>
          </a:p>
          <a:p>
            <a:r>
              <a:rPr lang="en-US" dirty="0" smtClean="0"/>
              <a:t>Separating into subsystems cuts down on issues to potentially be found and will hopefully make testing each subsystem easier</a:t>
            </a:r>
          </a:p>
          <a:p>
            <a:r>
              <a:rPr lang="en-US" dirty="0" smtClean="0"/>
              <a:t>All PCB work will be designed in EAGLE design software and sent to a manufacturer for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866" y="3397102"/>
            <a:ext cx="3746908" cy="1752599"/>
          </a:xfrm>
        </p:spPr>
        <p:txBody>
          <a:bodyPr/>
          <a:lstStyle/>
          <a:p>
            <a:r>
              <a:rPr lang="en-US" dirty="0" smtClean="0"/>
              <a:t>Software Block Diagram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31545" y="414669"/>
            <a:ext cx="127140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49569"/>
              </p:ext>
            </p:extLst>
          </p:nvPr>
        </p:nvGraphicFramePr>
        <p:xfrm>
          <a:off x="5431546" y="414670"/>
          <a:ext cx="6602818" cy="602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5" imgW="7838983" imgH="7153111" progId="Visio.Drawing.15">
                  <p:embed/>
                </p:oleObj>
              </mc:Choice>
              <mc:Fallback>
                <p:oleObj r:id="rId5" imgW="7838983" imgH="7153111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1546" y="414670"/>
                        <a:ext cx="6602818" cy="6028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2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17518"/>
            <a:ext cx="5571116" cy="5105401"/>
          </a:xfrm>
        </p:spPr>
        <p:txBody>
          <a:bodyPr>
            <a:normAutofit/>
          </a:bodyPr>
          <a:lstStyle/>
          <a:p>
            <a:r>
              <a:rPr lang="en-US" dirty="0" smtClean="0"/>
              <a:t>Our group wanted a mentor/project sponsorship</a:t>
            </a:r>
          </a:p>
          <a:p>
            <a:r>
              <a:rPr lang="en-US" dirty="0" smtClean="0"/>
              <a:t>ACTIVE Lab (Applied Cognition and Training in Immersive Virtual Environments) has a partnership with the NRC (Nuclear Regulatory Committee) </a:t>
            </a:r>
          </a:p>
          <a:p>
            <a:r>
              <a:rPr lang="en-US" dirty="0" smtClean="0"/>
              <a:t>Nuclear power plants primarily contain outdated technology</a:t>
            </a:r>
          </a:p>
          <a:p>
            <a:r>
              <a:rPr lang="en-US" dirty="0" smtClean="0"/>
              <a:t>The ACTIVE group will use our device to test a transition from analog to digital control technology</a:t>
            </a:r>
          </a:p>
          <a:p>
            <a:endParaRPr lang="en-US" dirty="0"/>
          </a:p>
        </p:txBody>
      </p:sp>
      <p:pic>
        <p:nvPicPr>
          <p:cNvPr id="5124" name="Picture 4" descr="http://www.wired.com/images_blogs/gadgetlab/2011/04/nuclear_plant_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26" y="2022330"/>
            <a:ext cx="5023861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Soft Panel</a:t>
            </a:r>
            <a:br>
              <a:rPr lang="en-US" dirty="0" smtClean="0"/>
            </a:br>
            <a:r>
              <a:rPr lang="en-US" dirty="0" smtClean="0"/>
              <a:t>The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3014954" cy="31242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LED sector</a:t>
            </a:r>
            <a:endParaRPr lang="en-US" sz="3600" dirty="0"/>
          </a:p>
          <a:p>
            <a:r>
              <a:rPr lang="en-US" sz="3600" dirty="0" smtClean="0"/>
              <a:t>Switches</a:t>
            </a:r>
          </a:p>
          <a:p>
            <a:r>
              <a:rPr lang="en-US" sz="3600" dirty="0" smtClean="0"/>
              <a:t>Gauges</a:t>
            </a:r>
          </a:p>
          <a:p>
            <a:r>
              <a:rPr lang="en-US" sz="3600" dirty="0" smtClean="0"/>
              <a:t>Push Buttons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19" y="1752599"/>
            <a:ext cx="6547803" cy="3535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77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554" y="0"/>
            <a:ext cx="10018713" cy="1752599"/>
          </a:xfrm>
        </p:spPr>
        <p:txBody>
          <a:bodyPr/>
          <a:lstStyle/>
          <a:p>
            <a:r>
              <a:rPr lang="en-US" dirty="0" smtClean="0"/>
              <a:t>LED Sector</a:t>
            </a:r>
            <a:endParaRPr lang="en-US" dirty="0"/>
          </a:p>
        </p:txBody>
      </p:sp>
      <p:pic>
        <p:nvPicPr>
          <p:cNvPr id="4" name="led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1422" y="2683164"/>
            <a:ext cx="7347960" cy="2374869"/>
          </a:xfrm>
        </p:spPr>
      </p:pic>
      <p:sp>
        <p:nvSpPr>
          <p:cNvPr id="5" name="TextBox 4"/>
          <p:cNvSpPr txBox="1"/>
          <p:nvPr/>
        </p:nvSpPr>
        <p:spPr>
          <a:xfrm>
            <a:off x="1423554" y="2434820"/>
            <a:ext cx="2717368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600" dirty="0"/>
              <a:t>Three states: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600" dirty="0"/>
              <a:t>On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600" dirty="0"/>
              <a:t>Off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600" dirty="0"/>
              <a:t>Flashing</a:t>
            </a:r>
          </a:p>
        </p:txBody>
      </p:sp>
    </p:spTree>
    <p:extLst>
      <p:ext uri="{BB962C8B-B14F-4D97-AF65-F5344CB8AC3E}">
        <p14:creationId xmlns:p14="http://schemas.microsoft.com/office/powerpoint/2010/main" val="4976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48" y="0"/>
            <a:ext cx="10018713" cy="1752599"/>
          </a:xfrm>
        </p:spPr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pic>
        <p:nvPicPr>
          <p:cNvPr id="4" name="switche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2167" y="2542308"/>
            <a:ext cx="5543694" cy="2692495"/>
          </a:xfrm>
        </p:spPr>
      </p:pic>
      <p:sp>
        <p:nvSpPr>
          <p:cNvPr id="5" name="TextBox 4"/>
          <p:cNvSpPr txBox="1"/>
          <p:nvPr/>
        </p:nvSpPr>
        <p:spPr>
          <a:xfrm>
            <a:off x="1071849" y="1978801"/>
            <a:ext cx="4970318" cy="381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/>
              <a:t>Lever is moved by clicking and dragging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3200" dirty="0"/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/>
              <a:t>Status LED indicates on or off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2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68" y="0"/>
            <a:ext cx="10018713" cy="1752599"/>
          </a:xfrm>
        </p:spPr>
        <p:txBody>
          <a:bodyPr/>
          <a:lstStyle/>
          <a:p>
            <a:r>
              <a:rPr lang="en-US" dirty="0" smtClean="0"/>
              <a:t>Gauges</a:t>
            </a:r>
            <a:endParaRPr lang="en-US" dirty="0"/>
          </a:p>
        </p:txBody>
      </p:sp>
      <p:pic>
        <p:nvPicPr>
          <p:cNvPr id="4" name="gauge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6525" y="2511136"/>
            <a:ext cx="4382366" cy="2596957"/>
          </a:xfrm>
        </p:spPr>
      </p:pic>
      <p:sp>
        <p:nvSpPr>
          <p:cNvPr id="5" name="TextBox 4"/>
          <p:cNvSpPr txBox="1"/>
          <p:nvPr/>
        </p:nvSpPr>
        <p:spPr>
          <a:xfrm>
            <a:off x="1181100" y="2110687"/>
            <a:ext cx="5086350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 smtClean="0"/>
              <a:t>Precision</a:t>
            </a:r>
            <a:endParaRPr lang="en-US" sz="3200" dirty="0"/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/>
              <a:t>Smooth movement</a:t>
            </a:r>
          </a:p>
          <a:p>
            <a:pPr marL="7429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/>
              <a:t>Pointer acceleration and deceleration will be implemented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2042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042" y="0"/>
            <a:ext cx="10018713" cy="1752599"/>
          </a:xfrm>
        </p:spPr>
        <p:txBody>
          <a:bodyPr/>
          <a:lstStyle/>
          <a:p>
            <a:r>
              <a:rPr lang="en-US" dirty="0" smtClean="0"/>
              <a:t>Power Plant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128" y="1606171"/>
            <a:ext cx="3654359" cy="38362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Java-based application running on a separate PC</a:t>
            </a:r>
          </a:p>
          <a:p>
            <a:r>
              <a:rPr lang="en-US" dirty="0" smtClean="0"/>
              <a:t>Handles user input </a:t>
            </a:r>
          </a:p>
          <a:p>
            <a:pPr lvl="1"/>
            <a:r>
              <a:rPr lang="en-US" dirty="0" smtClean="0"/>
              <a:t>Button pushing</a:t>
            </a:r>
          </a:p>
          <a:p>
            <a:pPr lvl="1"/>
            <a:r>
              <a:rPr lang="en-US" dirty="0" smtClean="0"/>
              <a:t>Switching</a:t>
            </a:r>
          </a:p>
          <a:p>
            <a:r>
              <a:rPr lang="en-US" dirty="0" smtClean="0"/>
              <a:t>Returns output to control panels </a:t>
            </a:r>
          </a:p>
          <a:p>
            <a:pPr lvl="1"/>
            <a:r>
              <a:rPr lang="en-US" dirty="0" smtClean="0"/>
              <a:t>Change in gauge states</a:t>
            </a:r>
          </a:p>
          <a:p>
            <a:pPr lvl="1"/>
            <a:r>
              <a:rPr lang="en-US" dirty="0" smtClean="0"/>
              <a:t>Change in LED states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22" y="1701153"/>
            <a:ext cx="6217199" cy="400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6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14" y="0"/>
            <a:ext cx="10018713" cy="1752599"/>
          </a:xfrm>
        </p:spPr>
        <p:txBody>
          <a:bodyPr/>
          <a:lstStyle/>
          <a:p>
            <a:r>
              <a:rPr lang="en-US" dirty="0" smtClean="0"/>
              <a:t>UDP Multicasting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77" y="2047741"/>
            <a:ext cx="6218970" cy="40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4357" y="1822102"/>
            <a:ext cx="396669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Power Plant Simulator sends each output command with a UDP multicast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This means that every control panel within the network receives the same </a:t>
            </a:r>
            <a:r>
              <a:rPr lang="en-US" sz="2400" dirty="0" smtClean="0"/>
              <a:t>transmission</a:t>
            </a:r>
            <a:endParaRPr lang="en-US" sz="2400" dirty="0"/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Multicasting is used to keep network traffic minimal and ensure the system is in sync</a:t>
            </a:r>
          </a:p>
        </p:txBody>
      </p:sp>
    </p:spTree>
    <p:extLst>
      <p:ext uri="{BB962C8B-B14F-4D97-AF65-F5344CB8AC3E}">
        <p14:creationId xmlns:p14="http://schemas.microsoft.com/office/powerpoint/2010/main" val="21361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162049"/>
            <a:ext cx="5373691" cy="56959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 Layer PCB</a:t>
            </a:r>
          </a:p>
          <a:p>
            <a:pPr lvl="1"/>
            <a:r>
              <a:rPr lang="en-US" sz="2400" dirty="0" smtClean="0"/>
              <a:t>Most important decision for a PCB is the number of layers</a:t>
            </a:r>
          </a:p>
          <a:p>
            <a:pPr lvl="1"/>
            <a:r>
              <a:rPr lang="en-US" sz="2400" dirty="0" smtClean="0"/>
              <a:t>The 2 PCB’s that support the gauges and LED subsystems will each be double-sided</a:t>
            </a:r>
          </a:p>
          <a:p>
            <a:pPr lvl="1"/>
            <a:r>
              <a:rPr lang="en-US" sz="2400" dirty="0" smtClean="0"/>
              <a:t>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PCB will have a more complex design and will therefore require more layers</a:t>
            </a:r>
          </a:p>
          <a:p>
            <a:pPr lvl="2"/>
            <a:r>
              <a:rPr lang="en-US" sz="2000" dirty="0" smtClean="0"/>
              <a:t>2 signal layers, a ground layer and a power layer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85840" y="2540953"/>
            <a:ext cx="4425950" cy="17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34291"/>
            <a:ext cx="10018713" cy="1752599"/>
          </a:xfrm>
        </p:spPr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413506"/>
            <a:ext cx="10018713" cy="3124201"/>
          </a:xfrm>
        </p:spPr>
        <p:txBody>
          <a:bodyPr/>
          <a:lstStyle/>
          <a:p>
            <a:r>
              <a:rPr lang="en-US" dirty="0" smtClean="0"/>
              <a:t>Microcontrollers</a:t>
            </a:r>
          </a:p>
          <a:p>
            <a:pPr lvl="1"/>
            <a:r>
              <a:rPr lang="en-US" dirty="0" smtClean="0"/>
              <a:t>Our hardware design is centered on the </a:t>
            </a:r>
            <a:r>
              <a:rPr lang="en-US" dirty="0" err="1" smtClean="0"/>
              <a:t>ATMega</a:t>
            </a:r>
            <a:r>
              <a:rPr lang="en-US" dirty="0" smtClean="0"/>
              <a:t> series of microcontrollers</a:t>
            </a:r>
          </a:p>
          <a:p>
            <a:pPr lvl="1"/>
            <a:r>
              <a:rPr lang="en-US" dirty="0" smtClean="0"/>
              <a:t>The table outlines the 3 microcontrollers that were selected and key characteristics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76550" y="4187188"/>
            <a:ext cx="7239000" cy="20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"/>
            <a:ext cx="5049842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Power circuit</a:t>
            </a:r>
          </a:p>
          <a:p>
            <a:pPr lvl="1"/>
            <a:r>
              <a:rPr lang="en-US" dirty="0" smtClean="0"/>
              <a:t>Isolated </a:t>
            </a:r>
            <a:r>
              <a:rPr lang="en-US" dirty="0" err="1" smtClean="0"/>
              <a:t>Flyback</a:t>
            </a:r>
            <a:r>
              <a:rPr lang="en-US" dirty="0" smtClean="0"/>
              <a:t> Buck Boost Converter</a:t>
            </a:r>
          </a:p>
          <a:p>
            <a:pPr lvl="2"/>
            <a:r>
              <a:rPr lang="en-US" dirty="0" smtClean="0"/>
              <a:t>Industry Standard</a:t>
            </a:r>
          </a:p>
          <a:p>
            <a:pPr lvl="2"/>
            <a:r>
              <a:rPr lang="en-US" dirty="0" smtClean="0"/>
              <a:t>Can Perform both buck and boost operations</a:t>
            </a:r>
          </a:p>
          <a:p>
            <a:pPr lvl="2"/>
            <a:r>
              <a:rPr lang="en-US" dirty="0" smtClean="0"/>
              <a:t>More efficient design</a:t>
            </a:r>
          </a:p>
          <a:p>
            <a:pPr lvl="3"/>
            <a:r>
              <a:rPr lang="en-US" dirty="0" smtClean="0"/>
              <a:t>Better at conserving energy</a:t>
            </a:r>
          </a:p>
          <a:p>
            <a:pPr lvl="3"/>
            <a:r>
              <a:rPr lang="en-US" dirty="0" smtClean="0"/>
              <a:t>Capable of storing energy during on state of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34151" y="2024062"/>
            <a:ext cx="5410199" cy="28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 smtClean="0"/>
              <a:t>Current Successes &amp;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752599"/>
            <a:ext cx="4895055" cy="3124201"/>
          </a:xfrm>
        </p:spPr>
        <p:txBody>
          <a:bodyPr/>
          <a:lstStyle/>
          <a:p>
            <a:r>
              <a:rPr lang="en-US" dirty="0" smtClean="0"/>
              <a:t>Working Gauge Prototype</a:t>
            </a:r>
          </a:p>
          <a:p>
            <a:r>
              <a:rPr lang="en-US" dirty="0" smtClean="0"/>
              <a:t>90% of parts are ordered</a:t>
            </a:r>
          </a:p>
          <a:p>
            <a:r>
              <a:rPr lang="en-US" dirty="0" smtClean="0"/>
              <a:t>Tentative Soft Panel Layout</a:t>
            </a:r>
          </a:p>
          <a:p>
            <a:r>
              <a:rPr lang="en-US" dirty="0" smtClean="0"/>
              <a:t>Staying under budget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9" y="2374667"/>
            <a:ext cx="4895056" cy="3124200"/>
          </a:xfrm>
        </p:spPr>
        <p:txBody>
          <a:bodyPr/>
          <a:lstStyle/>
          <a:p>
            <a:r>
              <a:rPr lang="en-US" dirty="0" smtClean="0"/>
              <a:t>PCB Accuracy – Fear of a short</a:t>
            </a:r>
          </a:p>
          <a:p>
            <a:r>
              <a:rPr lang="en-US" dirty="0" smtClean="0"/>
              <a:t>Generation of excessive heat during the DC-DC transformation</a:t>
            </a:r>
          </a:p>
          <a:p>
            <a:r>
              <a:rPr lang="en-US" dirty="0" smtClean="0"/>
              <a:t>Main regulated voltage won’t be 3.3V @350mA</a:t>
            </a:r>
          </a:p>
          <a:p>
            <a:r>
              <a:rPr lang="en-US" dirty="0" smtClean="0"/>
              <a:t>Potentially might need an LED driver to provide a constant current source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4440383"/>
          </a:xfrm>
        </p:spPr>
        <p:txBody>
          <a:bodyPr/>
          <a:lstStyle/>
          <a:p>
            <a:r>
              <a:rPr lang="en-US" dirty="0" smtClean="0"/>
              <a:t>Create a working hard and soft panel that will support the ACTIVE group in their testing</a:t>
            </a:r>
          </a:p>
          <a:p>
            <a:r>
              <a:rPr lang="en-US" dirty="0" smtClean="0"/>
              <a:t>Hard panel will consist of an extensive PCB design, multiple types of analog controls and needs to establish and maintain connectivity to the soft panel</a:t>
            </a:r>
          </a:p>
          <a:p>
            <a:r>
              <a:rPr lang="en-US" dirty="0" smtClean="0"/>
              <a:t>Soft panel will be an accurate representation of the hard panel and needs to both accept inputs and send outputs  to the hard panel</a:t>
            </a:r>
          </a:p>
          <a:p>
            <a:pPr lvl="1"/>
            <a:r>
              <a:rPr lang="en-US" dirty="0" smtClean="0"/>
              <a:t>In addition needs to establish and maintain connectivity with both the hard panel and the power plant simulator</a:t>
            </a:r>
          </a:p>
          <a:p>
            <a:r>
              <a:rPr lang="en-US" dirty="0" smtClean="0"/>
              <a:t>We want to try to keep the hard panel to a reasonable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Project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984885"/>
              </p:ext>
            </p:extLst>
          </p:nvPr>
        </p:nvGraphicFramePr>
        <p:xfrm>
          <a:off x="3535866" y="1409700"/>
          <a:ext cx="5924405" cy="3566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04678"/>
                <a:gridCol w="1081773"/>
                <a:gridCol w="976745"/>
                <a:gridCol w="1361209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Quantity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Cost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Purchased?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Push Buttons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Switches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$172.50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Stepper Motors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Shift Registers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Light Box LED’s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$18.50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Indicator</a:t>
                      </a:r>
                      <a:r>
                        <a:rPr lang="en-US" sz="1200" baseline="0" dirty="0" smtClean="0"/>
                        <a:t> LED’s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Quoting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MCU’s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Layers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Housing Unit Metal</a:t>
                      </a:r>
                      <a:r>
                        <a:rPr lang="en-US" sz="1200" baseline="0" dirty="0" smtClean="0"/>
                        <a:t> &amp; Acrylic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Quoting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Electrical Components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Various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Electrical</a:t>
                      </a:r>
                      <a:r>
                        <a:rPr lang="en-US" sz="1200" baseline="0" dirty="0" smtClean="0"/>
                        <a:t> Grounding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7061" y="5205845"/>
            <a:ext cx="5933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Total Funding Allotted: $991.25</a:t>
            </a:r>
          </a:p>
          <a:p>
            <a:r>
              <a:rPr lang="en-US" dirty="0" smtClean="0"/>
              <a:t>Total Amount Spent: $493.32</a:t>
            </a:r>
          </a:p>
          <a:p>
            <a:r>
              <a:rPr lang="en-US" dirty="0" smtClean="0"/>
              <a:t>Amount Projected Left to Spend: $335</a:t>
            </a:r>
          </a:p>
          <a:p>
            <a:r>
              <a:rPr lang="en-US" dirty="0" smtClean="0"/>
              <a:t>Amount Estimated to Save: $162.93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Roles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54"/>
              </p:ext>
            </p:extLst>
          </p:nvPr>
        </p:nvGraphicFramePr>
        <p:xfrm>
          <a:off x="1484313" y="2667000"/>
          <a:ext cx="10018712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88823"/>
                <a:gridCol w="8229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Kristen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Communication &amp; Administrative Content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PCB Design &amp;</a:t>
                      </a:r>
                      <a:r>
                        <a:rPr lang="en-US" baseline="0" dirty="0" smtClean="0"/>
                        <a:t> MCU Configuration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Cassie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Circuit</a:t>
                      </a:r>
                      <a:r>
                        <a:rPr lang="en-US" baseline="0" dirty="0" smtClean="0"/>
                        <a:t> &amp; LED Circuit Design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Mike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Software</a:t>
                      </a:r>
                      <a:r>
                        <a:rPr lang="en-US" baseline="0" dirty="0" smtClean="0"/>
                        <a:t> Engineer &amp; Gauge Design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829" y="0"/>
            <a:ext cx="10018713" cy="1752599"/>
          </a:xfrm>
        </p:spPr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60871"/>
              </p:ext>
            </p:extLst>
          </p:nvPr>
        </p:nvGraphicFramePr>
        <p:xfrm>
          <a:off x="1494704" y="19812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5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Immediate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3124201"/>
          </a:xfrm>
        </p:spPr>
        <p:txBody>
          <a:bodyPr/>
          <a:lstStyle/>
          <a:p>
            <a:r>
              <a:rPr lang="en-US" dirty="0" smtClean="0"/>
              <a:t>Aiming to have PCB orders in by January 31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Will finish up remaining part orders by the 31</a:t>
            </a:r>
            <a:r>
              <a:rPr lang="en-US" baseline="30000" dirty="0" smtClean="0"/>
              <a:t>st</a:t>
            </a:r>
            <a:r>
              <a:rPr lang="en-US" dirty="0" smtClean="0"/>
              <a:t> as well</a:t>
            </a:r>
          </a:p>
          <a:p>
            <a:r>
              <a:rPr lang="en-US" dirty="0" smtClean="0"/>
              <a:t>February will transition into a coding focus – MCU &amp; Soft Panel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pic>
        <p:nvPicPr>
          <p:cNvPr id="1026" name="Picture 2" descr="http://davidhoule.com/wp-content/uploads/2012/11/Boeing-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2438399"/>
            <a:ext cx="468354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ACTIV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64" y="2005011"/>
            <a:ext cx="33337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402" y="2441864"/>
            <a:ext cx="10018713" cy="175259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Specifications &amp;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48560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Hard Panel will consist of about 100 components (switches, push buttons, gauges and LED sectors)</a:t>
            </a:r>
          </a:p>
          <a:p>
            <a:r>
              <a:rPr lang="en-US" dirty="0" smtClean="0"/>
              <a:t>Analog controls (Push buttons and switches) will need to be able to indicate current status</a:t>
            </a:r>
          </a:p>
          <a:p>
            <a:r>
              <a:rPr lang="en-US" dirty="0" smtClean="0"/>
              <a:t>Power protection circuits will keep the panel temperature low and noise level maintained</a:t>
            </a:r>
          </a:p>
          <a:p>
            <a:r>
              <a:rPr lang="en-US" dirty="0" smtClean="0"/>
              <a:t>Each device will be labeled with a 7 character alphanumeric string</a:t>
            </a:r>
          </a:p>
          <a:p>
            <a:r>
              <a:rPr lang="en-US" dirty="0" smtClean="0"/>
              <a:t>Both panels need to be user friendly to appeal to the novice user but still remain customizable to adapt to the different testing environments needed by the ACTIVE group</a:t>
            </a:r>
          </a:p>
          <a:p>
            <a:r>
              <a:rPr lang="en-US" dirty="0" smtClean="0"/>
              <a:t>All components will reside in a LAN</a:t>
            </a:r>
          </a:p>
          <a:p>
            <a:r>
              <a:rPr lang="en-US" dirty="0" smtClean="0"/>
              <a:t>Soft panel will use UDP transmissions to communicate with the Power Plant Simulator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4010891"/>
            <a:ext cx="5569527" cy="1752599"/>
          </a:xfrm>
        </p:spPr>
        <p:txBody>
          <a:bodyPr/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50319"/>
              </p:ext>
            </p:extLst>
          </p:nvPr>
        </p:nvGraphicFramePr>
        <p:xfrm>
          <a:off x="6026149" y="238991"/>
          <a:ext cx="5476875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5" imgW="7486835" imgH="7486650" progId="Visio.Drawing.15">
                  <p:embed/>
                </p:oleObj>
              </mc:Choice>
              <mc:Fallback>
                <p:oleObj r:id="rId5" imgW="7486835" imgH="74866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49" y="238991"/>
                        <a:ext cx="5476875" cy="642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7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162049"/>
            <a:ext cx="10018713" cy="3371851"/>
          </a:xfrm>
        </p:spPr>
        <p:txBody>
          <a:bodyPr>
            <a:normAutofit/>
          </a:bodyPr>
          <a:lstStyle/>
          <a:p>
            <a:r>
              <a:rPr lang="en-US" dirty="0" smtClean="0"/>
              <a:t>Master/Slave Configuration</a:t>
            </a:r>
          </a:p>
          <a:p>
            <a:pPr lvl="1"/>
            <a:r>
              <a:rPr lang="en-US" dirty="0" smtClean="0"/>
              <a:t>Our Master MCU will control two Slave MCU’s</a:t>
            </a:r>
          </a:p>
          <a:p>
            <a:pPr lvl="2"/>
            <a:r>
              <a:rPr lang="en-US" dirty="0" smtClean="0"/>
              <a:t>Master MCU – ATmega325 (used for overall control as well as push buttons &amp; rotary switches)</a:t>
            </a:r>
          </a:p>
          <a:p>
            <a:pPr lvl="2"/>
            <a:r>
              <a:rPr lang="en-US" dirty="0" smtClean="0"/>
              <a:t>Slave #1 MCU – ATmega8 (used for control of gauge subsystem)</a:t>
            </a:r>
          </a:p>
          <a:p>
            <a:pPr lvl="2"/>
            <a:r>
              <a:rPr lang="en-US" dirty="0" smtClean="0"/>
              <a:t>Slave #2 MCU – ATmega32 (used for control of LED subsystem)</a:t>
            </a:r>
          </a:p>
          <a:p>
            <a:pPr lvl="1"/>
            <a:r>
              <a:rPr lang="en-US" dirty="0" smtClean="0"/>
              <a:t>Serial Peripheral Interface was chosen to execute this configuration</a:t>
            </a:r>
          </a:p>
          <a:p>
            <a:pPr lvl="2"/>
            <a:r>
              <a:rPr lang="en-US" dirty="0" smtClean="0"/>
              <a:t>Master will utilize SPI to transmit/receive data from the 2 slaves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59029" y="4533900"/>
            <a:ext cx="7469272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3810001"/>
          </a:xfrm>
        </p:spPr>
        <p:txBody>
          <a:bodyPr>
            <a:normAutofit/>
          </a:bodyPr>
          <a:lstStyle/>
          <a:p>
            <a:r>
              <a:rPr lang="en-US" dirty="0" smtClean="0"/>
              <a:t>AVR Programming</a:t>
            </a:r>
          </a:p>
          <a:p>
            <a:pPr lvl="1"/>
            <a:r>
              <a:rPr lang="en-US" dirty="0" smtClean="0"/>
              <a:t>AVR Processors use RISC architecture – computers we will be using will run either x64 or x86 so a cross compiler is necessary</a:t>
            </a:r>
          </a:p>
          <a:p>
            <a:pPr lvl="2"/>
            <a:r>
              <a:rPr lang="en-US" dirty="0" smtClean="0"/>
              <a:t>To implement this we will use Atmel Studio 6 for Window’s PCs as well as the command line program AVRDUDE</a:t>
            </a:r>
          </a:p>
          <a:p>
            <a:pPr lvl="1"/>
            <a:r>
              <a:rPr lang="en-US" dirty="0" smtClean="0"/>
              <a:t>We will also use an Arduino Uno to program our AVR microcontrollers</a:t>
            </a:r>
          </a:p>
          <a:p>
            <a:pPr lvl="2"/>
            <a:r>
              <a:rPr lang="en-US" dirty="0" smtClean="0"/>
              <a:t>This supports in-system programming while designing our circuit</a:t>
            </a:r>
          </a:p>
          <a:p>
            <a:pPr lvl="2"/>
            <a:r>
              <a:rPr lang="en-US" dirty="0" smtClean="0"/>
              <a:t>Also, Arduino offers </a:t>
            </a:r>
            <a:r>
              <a:rPr lang="en-US" dirty="0" err="1" smtClean="0"/>
              <a:t>ArduinoISP</a:t>
            </a:r>
            <a:r>
              <a:rPr lang="en-US" dirty="0" smtClean="0"/>
              <a:t> firmware which provides us with tutorials and code to burn a </a:t>
            </a:r>
            <a:r>
              <a:rPr lang="en-US" dirty="0" err="1" smtClean="0"/>
              <a:t>bootloader</a:t>
            </a:r>
            <a:r>
              <a:rPr lang="en-US" dirty="0" smtClean="0"/>
              <a:t> onto an AVR</a:t>
            </a:r>
          </a:p>
        </p:txBody>
      </p:sp>
    </p:spTree>
    <p:extLst>
      <p:ext uri="{BB962C8B-B14F-4D97-AF65-F5344CB8AC3E}">
        <p14:creationId xmlns:p14="http://schemas.microsoft.com/office/powerpoint/2010/main" val="29237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7" y="1752599"/>
            <a:ext cx="10018713" cy="1799359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In order to establish a connection between the Master MCU and the soft panel we will use the RS232 serial data standard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03346" y="3551958"/>
            <a:ext cx="8980633" cy="2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Housing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42499"/>
            <a:ext cx="5456319" cy="4648201"/>
          </a:xfrm>
        </p:spPr>
        <p:txBody>
          <a:bodyPr/>
          <a:lstStyle/>
          <a:p>
            <a:r>
              <a:rPr lang="en-US" dirty="0" smtClean="0"/>
              <a:t>Will require Acrylic and Sheet Metal</a:t>
            </a:r>
          </a:p>
          <a:p>
            <a:pPr lvl="1"/>
            <a:r>
              <a:rPr lang="en-US" dirty="0" smtClean="0"/>
              <a:t>Need to make sure to have smooth edges (no hazards)</a:t>
            </a:r>
          </a:p>
          <a:p>
            <a:pPr lvl="1"/>
            <a:r>
              <a:rPr lang="en-US" dirty="0" smtClean="0"/>
              <a:t>Acrylic will be used for casings around the gauges and the LED box</a:t>
            </a:r>
          </a:p>
          <a:p>
            <a:pPr lvl="1"/>
            <a:r>
              <a:rPr lang="en-US" dirty="0" smtClean="0"/>
              <a:t>Metal will be used for the overall housing unit</a:t>
            </a:r>
            <a:endParaRPr lang="en-US" dirty="0"/>
          </a:p>
          <a:p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Light box sector needs to stretch across the top</a:t>
            </a:r>
          </a:p>
          <a:p>
            <a:pPr lvl="1"/>
            <a:r>
              <a:rPr lang="en-US" dirty="0" smtClean="0"/>
              <a:t>All other devices will be grouped together</a:t>
            </a:r>
            <a:endParaRPr lang="en-US" dirty="0"/>
          </a:p>
        </p:txBody>
      </p:sp>
      <p:pic>
        <p:nvPicPr>
          <p:cNvPr id="4" name="Picture 4" descr="http://www.wired.com/images_blogs/gadgetlab/2011/04/nuclear_plant_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11" y="311192"/>
            <a:ext cx="2647696" cy="17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772" y="2511846"/>
            <a:ext cx="4701361" cy="4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07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902</TotalTime>
  <Words>1218</Words>
  <Application>Microsoft Office PowerPoint</Application>
  <PresentationFormat>Custom</PresentationFormat>
  <Paragraphs>251</Paragraphs>
  <Slides>35</Slides>
  <Notes>15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Parallax</vt:lpstr>
      <vt:lpstr>Microsoft Visio Drawing</vt:lpstr>
      <vt:lpstr>Microsoft Visio 2003-2010 Drawing</vt:lpstr>
      <vt:lpstr>Nuclear A2D Design</vt:lpstr>
      <vt:lpstr>Project Motivation</vt:lpstr>
      <vt:lpstr>Goals and Objectives</vt:lpstr>
      <vt:lpstr>Specifications &amp; Requirements</vt:lpstr>
      <vt:lpstr>System Block Diagram</vt:lpstr>
      <vt:lpstr>Microcontrollers</vt:lpstr>
      <vt:lpstr>Microcontrollers</vt:lpstr>
      <vt:lpstr>Microcontrollers</vt:lpstr>
      <vt:lpstr>Housing Unit</vt:lpstr>
      <vt:lpstr>Analog Controls</vt:lpstr>
      <vt:lpstr>Analog Controls</vt:lpstr>
      <vt:lpstr>Analog Controls</vt:lpstr>
      <vt:lpstr>Detailed Gauge Design</vt:lpstr>
      <vt:lpstr>3D Print Job</vt:lpstr>
      <vt:lpstr>Analog Controls</vt:lpstr>
      <vt:lpstr>Hardware Block Diagram</vt:lpstr>
      <vt:lpstr>Power Circuit</vt:lpstr>
      <vt:lpstr>Printed Circuit Board Design</vt:lpstr>
      <vt:lpstr>Software Block Diagram</vt:lpstr>
      <vt:lpstr>Soft Panel The GUI</vt:lpstr>
      <vt:lpstr>LED Sector</vt:lpstr>
      <vt:lpstr>Switches</vt:lpstr>
      <vt:lpstr>Gauges</vt:lpstr>
      <vt:lpstr>Power Plant Simulator</vt:lpstr>
      <vt:lpstr>UDP Multicasting</vt:lpstr>
      <vt:lpstr>Design Decisions</vt:lpstr>
      <vt:lpstr>Design Decisions</vt:lpstr>
      <vt:lpstr>Design Decisions</vt:lpstr>
      <vt:lpstr>Current Successes &amp; Difficulties</vt:lpstr>
      <vt:lpstr>Project Budget</vt:lpstr>
      <vt:lpstr>Work Roles</vt:lpstr>
      <vt:lpstr>Current Progress</vt:lpstr>
      <vt:lpstr>Immediate Plans</vt:lpstr>
      <vt:lpstr>Special Thanks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A2D Design</dc:title>
  <dc:creator>kristenberman@knights.ucf.edu</dc:creator>
  <cp:lastModifiedBy>Michael</cp:lastModifiedBy>
  <cp:revision>34</cp:revision>
  <dcterms:created xsi:type="dcterms:W3CDTF">2014-01-20T19:27:41Z</dcterms:created>
  <dcterms:modified xsi:type="dcterms:W3CDTF">2014-01-23T23:43:53Z</dcterms:modified>
</cp:coreProperties>
</file>